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6" r:id="rId4"/>
  </p:sldMasterIdLst>
  <p:notesMasterIdLst>
    <p:notesMasterId r:id="rId24"/>
  </p:notesMasterIdLst>
  <p:handoutMasterIdLst>
    <p:handoutMasterId r:id="rId25"/>
  </p:handoutMasterIdLst>
  <p:sldIdLst>
    <p:sldId id="333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2" r:id="rId13"/>
    <p:sldId id="323" r:id="rId14"/>
    <p:sldId id="324" r:id="rId15"/>
    <p:sldId id="325" r:id="rId16"/>
    <p:sldId id="326" r:id="rId17"/>
    <p:sldId id="327" r:id="rId18"/>
    <p:sldId id="328" r:id="rId19"/>
    <p:sldId id="329" r:id="rId20"/>
    <p:sldId id="330" r:id="rId21"/>
    <p:sldId id="331" r:id="rId22"/>
    <p:sldId id="30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5388" autoAdjust="0"/>
  </p:normalViewPr>
  <p:slideViewPr>
    <p:cSldViewPr snapToGrid="0">
      <p:cViewPr>
        <p:scale>
          <a:sx n="50" d="100"/>
          <a:sy n="50" d="100"/>
        </p:scale>
        <p:origin x="1843" y="994"/>
      </p:cViewPr>
      <p:guideLst>
        <p:guide orient="horz" pos="3360"/>
        <p:guide pos="3840"/>
      </p:guideLst>
    </p:cSldViewPr>
  </p:slideViewPr>
  <p:outlineViewPr>
    <p:cViewPr>
      <p:scale>
        <a:sx n="33" d="100"/>
        <a:sy n="33" d="100"/>
      </p:scale>
      <p:origin x="0" y="-126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52A77B-D33C-49B3-A83C-450AA2ED72B3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9A36D-7FAC-478F-9944-F324014F6F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svg>
</file>

<file path=ppt/media/image25.png>
</file>

<file path=ppt/media/image26.svg>
</file>

<file path=ppt/media/image27.jpeg>
</file>

<file path=ppt/media/image28.webp>
</file>

<file path=ppt/media/image29.webp>
</file>

<file path=ppt/media/image3.png>
</file>

<file path=ppt/media/image30.webp>
</file>

<file path=ppt/media/image31.webp>
</file>

<file path=ppt/media/image32.jpg>
</file>

<file path=ppt/media/image33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8D8F9A-F5CB-4EF8-A859-ED5E107B9763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9A9E5-4F7F-4A7D-9DE1-8992323292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9693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2382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67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966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550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033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242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472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126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229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565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010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svg"/><Relationship Id="rId4" Type="http://schemas.openxmlformats.org/officeDocument/2006/relationships/image" Target="../media/image1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74996-9779-1D0F-B5C6-7FE85FFF1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773681"/>
            <a:ext cx="5674360" cy="3200400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6B97173-A601-1D66-1651-4FE0D76A0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4" t="1728"/>
          <a:stretch/>
        </p:blipFill>
        <p:spPr>
          <a:xfrm>
            <a:off x="-1" y="0"/>
            <a:ext cx="8264995" cy="532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47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E5D17C7-3503-7305-8191-20863B7388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824" b="26760"/>
          <a:stretch/>
        </p:blipFill>
        <p:spPr>
          <a:xfrm>
            <a:off x="9229725" y="1835240"/>
            <a:ext cx="2962275" cy="502276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76E1AE6-3E01-1CBD-CAEC-11056D00A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3413" y="1835240"/>
            <a:ext cx="7000875" cy="4279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E28F03-2149-7C50-779B-6A2D8D78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0903" r="75060" b="10347"/>
          <a:stretch/>
        </p:blipFill>
        <p:spPr>
          <a:xfrm rot="16200000">
            <a:off x="149650" y="-149653"/>
            <a:ext cx="1672375" cy="197167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CA4CAE4E-4252-8471-C50B-1DD5AFBFEC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10363202" cy="1603462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493CE42-5465-91AC-A1F4-A4821AE37A9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3299013" cy="391491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0"/>
            </a:lvl1pPr>
            <a:lvl2pPr>
              <a:spcBef>
                <a:spcPts val="0"/>
              </a:spcBef>
              <a:spcAft>
                <a:spcPts val="1200"/>
              </a:spcAft>
              <a:defRPr sz="1800" b="0"/>
            </a:lvl2pPr>
            <a:lvl3pPr>
              <a:spcBef>
                <a:spcPts val="0"/>
              </a:spcBef>
              <a:spcAft>
                <a:spcPts val="1200"/>
              </a:spcAft>
              <a:defRPr sz="1600" b="0"/>
            </a:lvl3pPr>
            <a:lvl4pPr>
              <a:spcBef>
                <a:spcPts val="0"/>
              </a:spcBef>
              <a:spcAft>
                <a:spcPts val="1200"/>
              </a:spcAft>
              <a:defRPr sz="1400" b="0"/>
            </a:lvl4pPr>
            <a:lvl5pPr>
              <a:spcBef>
                <a:spcPts val="0"/>
              </a:spcBef>
              <a:spcAft>
                <a:spcPts val="1200"/>
              </a:spcAft>
              <a:defRPr sz="14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able Placeholder 12">
            <a:extLst>
              <a:ext uri="{FF2B5EF4-FFF2-40B4-BE49-F238E27FC236}">
                <a16:creationId xmlns:a16="http://schemas.microsoft.com/office/drawing/2014/main" id="{156A00B1-F3E3-B7FF-58F4-61DE3EF07C07}"/>
              </a:ext>
            </a:extLst>
          </p:cNvPr>
          <p:cNvSpPr>
            <a:spLocks noGrp="1"/>
          </p:cNvSpPr>
          <p:nvPr>
            <p:ph type="tbl" sz="quarter" idx="11" hasCustomPrompt="1"/>
          </p:nvPr>
        </p:nvSpPr>
        <p:spPr>
          <a:xfrm>
            <a:off x="4602163" y="2017713"/>
            <a:ext cx="6675437" cy="3932237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214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13A42171-0D82-07BF-4667-498861CC2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883" t="34408" r="46636" b="1"/>
          <a:stretch/>
        </p:blipFill>
        <p:spPr>
          <a:xfrm flipH="1" flipV="1">
            <a:off x="10506072" y="3984078"/>
            <a:ext cx="1685928" cy="287392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3C71A0D-EE6D-54C4-71DE-04BE28558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718" t="47145" r="39389" b="8754"/>
          <a:stretch/>
        </p:blipFill>
        <p:spPr>
          <a:xfrm rot="5400000" flipV="1">
            <a:off x="9781526" y="-311511"/>
            <a:ext cx="2098964" cy="272198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3F82FA92-501B-5A05-E15F-2FB9BCEBE3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1990" y="434225"/>
            <a:ext cx="9524998" cy="149962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463EEE0-BE31-122C-586C-8BA8D90371E6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6257366" cy="391491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2000" b="0"/>
            </a:lvl1pPr>
            <a:lvl2pPr marL="228600">
              <a:spcBef>
                <a:spcPts val="0"/>
              </a:spcBef>
              <a:spcAft>
                <a:spcPts val="1200"/>
              </a:spcAft>
              <a:defRPr sz="2000" b="0"/>
            </a:lvl2pPr>
            <a:lvl3pPr marL="685800">
              <a:spcBef>
                <a:spcPts val="0"/>
              </a:spcBef>
              <a:spcAft>
                <a:spcPts val="1200"/>
              </a:spcAft>
              <a:defRPr sz="1800" b="0"/>
            </a:lvl3pPr>
            <a:lvl4pPr marL="914400">
              <a:spcBef>
                <a:spcPts val="0"/>
              </a:spcBef>
              <a:spcAft>
                <a:spcPts val="1200"/>
              </a:spcAft>
              <a:defRPr sz="1600" b="0"/>
            </a:lvl4pPr>
            <a:lvl5pPr marL="1143000">
              <a:spcBef>
                <a:spcPts val="0"/>
              </a:spcBef>
              <a:spcAft>
                <a:spcPts val="1200"/>
              </a:spcAft>
              <a:defRPr sz="16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52C157D5-2C68-BA6A-033B-A4CC016CA68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967475" y="2018119"/>
            <a:ext cx="2449514" cy="3931919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1"/>
            </a:lvl1pPr>
            <a:lvl2pPr marL="411480">
              <a:spcBef>
                <a:spcPts val="0"/>
              </a:spcBef>
              <a:spcAft>
                <a:spcPts val="1200"/>
              </a:spcAft>
              <a:defRPr sz="1800" b="1"/>
            </a:lvl2pPr>
            <a:lvl3pPr marL="502920">
              <a:spcBef>
                <a:spcPts val="0"/>
              </a:spcBef>
              <a:spcAft>
                <a:spcPts val="1200"/>
              </a:spcAft>
              <a:defRPr sz="1600" b="1"/>
            </a:lvl3pPr>
            <a:lvl4pPr marL="594360">
              <a:spcBef>
                <a:spcPts val="0"/>
              </a:spcBef>
              <a:spcAft>
                <a:spcPts val="1200"/>
              </a:spcAft>
              <a:defRPr sz="1400" b="1"/>
            </a:lvl4pPr>
            <a:lvl5pPr marL="685800">
              <a:spcBef>
                <a:spcPts val="0"/>
              </a:spcBef>
              <a:spcAft>
                <a:spcPts val="1200"/>
              </a:spcAft>
              <a:defRPr sz="1400" b="1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842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5CC9A46-E0E7-B31D-3E27-6F4303A45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883" t="18052" r="46636"/>
          <a:stretch/>
        </p:blipFill>
        <p:spPr>
          <a:xfrm rot="16200000" flipH="1" flipV="1">
            <a:off x="9553763" y="-952310"/>
            <a:ext cx="1685928" cy="3590547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67669DC-4C7F-9B50-FCC0-F2AF5B2A9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3545" y="584477"/>
            <a:ext cx="10354052" cy="120976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BEF581C2-7562-2E21-E6DD-20AEFC43AAB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23545" y="2009775"/>
            <a:ext cx="10354052" cy="393192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84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A3E8B6-2BD8-19E0-7F51-7A25EF836F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1515" y="374090"/>
            <a:ext cx="5057104" cy="3624984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F96043-F6A4-F581-7DB8-96138F0E40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1514" y="4172989"/>
            <a:ext cx="5057103" cy="2519363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aseline="0">
                <a:solidFill>
                  <a:schemeClr val="bg1"/>
                </a:solidFill>
              </a:defRPr>
            </a:lvl1pPr>
            <a:lvl2pPr marL="7429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aseline="0">
                <a:solidFill>
                  <a:schemeClr val="bg1"/>
                </a:solidFill>
              </a:defRPr>
            </a:lvl2pPr>
            <a:lvl3pPr marL="12001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600" baseline="0">
                <a:solidFill>
                  <a:schemeClr val="bg1"/>
                </a:solidFill>
              </a:defRPr>
            </a:lvl3pPr>
            <a:lvl4pPr marL="16573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400" baseline="0">
                <a:solidFill>
                  <a:schemeClr val="bg1"/>
                </a:solidFill>
              </a:defRPr>
            </a:lvl4pPr>
            <a:lvl5pPr marL="2000250" indent="-1714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2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C805DE67-EFB0-F6F3-6C08-2FE90284C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151" r="18577"/>
          <a:stretch/>
        </p:blipFill>
        <p:spPr>
          <a:xfrm flipH="1">
            <a:off x="0" y="0"/>
            <a:ext cx="5181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47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0DFB311A-EAAD-7656-C753-E8C739948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4533" t="18691" r="1" b="-131"/>
          <a:stretch/>
        </p:blipFill>
        <p:spPr>
          <a:xfrm rot="5400000">
            <a:off x="7851419" y="-1244552"/>
            <a:ext cx="3096029" cy="5585137"/>
          </a:xfrm>
          <a:custGeom>
            <a:avLst/>
            <a:gdLst>
              <a:gd name="connsiteX0" fmla="*/ 0 w 1756624"/>
              <a:gd name="connsiteY0" fmla="*/ 0 h 6858000"/>
              <a:gd name="connsiteX1" fmla="*/ 1756624 w 1756624"/>
              <a:gd name="connsiteY1" fmla="*/ 0 h 6858000"/>
              <a:gd name="connsiteX2" fmla="*/ 1756624 w 1756624"/>
              <a:gd name="connsiteY2" fmla="*/ 6858000 h 6858000"/>
              <a:gd name="connsiteX3" fmla="*/ 0 w 175662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6624" h="6858000">
                <a:moveTo>
                  <a:pt x="0" y="0"/>
                </a:moveTo>
                <a:lnTo>
                  <a:pt x="1756624" y="0"/>
                </a:lnTo>
                <a:lnTo>
                  <a:pt x="17566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612F0DE-D367-10BB-1F71-60AA6527C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4151" r="18577"/>
          <a:stretch/>
        </p:blipFill>
        <p:spPr>
          <a:xfrm>
            <a:off x="7010400" y="0"/>
            <a:ext cx="51816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4F5799-FC34-2F2D-D11E-9B472CAF06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15533"/>
            <a:ext cx="5181600" cy="237686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575025C-084B-CD7A-F546-0E13BA13CFE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400" y="2844800"/>
            <a:ext cx="5181600" cy="312896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2000"/>
            </a:lvl1pPr>
            <a:lvl2pPr>
              <a:lnSpc>
                <a:spcPct val="120000"/>
              </a:lnSpc>
              <a:defRPr sz="1800"/>
            </a:lvl2pPr>
            <a:lvl3pPr>
              <a:lnSpc>
                <a:spcPct val="120000"/>
              </a:lnSpc>
              <a:defRPr sz="16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75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5DE041D-A3BF-94FF-029C-719D4DADA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3300" t="13815"/>
          <a:stretch/>
        </p:blipFill>
        <p:spPr>
          <a:xfrm>
            <a:off x="0" y="-1"/>
            <a:ext cx="4239206" cy="37761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EE605D-0584-F71C-A97D-B672F13E39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580640"/>
            <a:ext cx="5181600" cy="3368819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9AF635C-89E6-F6EF-FA6A-417A9A84BF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85840" y="-10159"/>
            <a:ext cx="6116320" cy="6868160"/>
          </a:xfrm>
          <a:custGeom>
            <a:avLst/>
            <a:gdLst>
              <a:gd name="connsiteX0" fmla="*/ 0 w 6116320"/>
              <a:gd name="connsiteY0" fmla="*/ 0 h 6880225"/>
              <a:gd name="connsiteX1" fmla="*/ 6116320 w 6116320"/>
              <a:gd name="connsiteY1" fmla="*/ 0 h 6880225"/>
              <a:gd name="connsiteX2" fmla="*/ 6116320 w 6116320"/>
              <a:gd name="connsiteY2" fmla="*/ 6880225 h 6880225"/>
              <a:gd name="connsiteX3" fmla="*/ 0 w 6116320"/>
              <a:gd name="connsiteY3" fmla="*/ 6880225 h 6880225"/>
              <a:gd name="connsiteX4" fmla="*/ 0 w 6116320"/>
              <a:gd name="connsiteY4" fmla="*/ 0 h 6880225"/>
              <a:gd name="connsiteX0" fmla="*/ 0 w 6116320"/>
              <a:gd name="connsiteY0" fmla="*/ 0 h 6880225"/>
              <a:gd name="connsiteX1" fmla="*/ 6116320 w 6116320"/>
              <a:gd name="connsiteY1" fmla="*/ 0 h 6880225"/>
              <a:gd name="connsiteX2" fmla="*/ 6116320 w 6116320"/>
              <a:gd name="connsiteY2" fmla="*/ 6880225 h 6880225"/>
              <a:gd name="connsiteX3" fmla="*/ 2052320 w 6116320"/>
              <a:gd name="connsiteY3" fmla="*/ 6880225 h 6880225"/>
              <a:gd name="connsiteX4" fmla="*/ 0 w 6116320"/>
              <a:gd name="connsiteY4" fmla="*/ 0 h 688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16320" h="6880225">
                <a:moveTo>
                  <a:pt x="0" y="0"/>
                </a:moveTo>
                <a:lnTo>
                  <a:pt x="6116320" y="0"/>
                </a:lnTo>
                <a:lnTo>
                  <a:pt x="6116320" y="6880225"/>
                </a:lnTo>
                <a:lnTo>
                  <a:pt x="2052320" y="6880225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736789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2B74EE53-DB22-C27E-074F-A7129585F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158" t="-5374" b="78533"/>
          <a:stretch/>
        </p:blipFill>
        <p:spPr>
          <a:xfrm rot="10800000">
            <a:off x="6324600" y="0"/>
            <a:ext cx="5867400" cy="1647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8AEF0C-FA4B-8C23-0132-5529EC244F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0" y="1310639"/>
            <a:ext cx="4805997" cy="268962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3DD4867-9B0B-647C-1F78-5E50BF30F08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1016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05384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05384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FF4D65D-965A-5E86-4D91-C72D1D03A8B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126163" y="4172990"/>
            <a:ext cx="4805997" cy="2389736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365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4C9F686-E069-3B60-9625-01EE6A41D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239"/>
          <a:stretch/>
        </p:blipFill>
        <p:spPr>
          <a:xfrm flipH="1">
            <a:off x="9135414" y="0"/>
            <a:ext cx="3056586" cy="6858000"/>
          </a:xfrm>
          <a:custGeom>
            <a:avLst/>
            <a:gdLst>
              <a:gd name="connsiteX0" fmla="*/ 4284372 w 4284372"/>
              <a:gd name="connsiteY0" fmla="*/ 0 h 6858000"/>
              <a:gd name="connsiteX1" fmla="*/ 0 w 4284372"/>
              <a:gd name="connsiteY1" fmla="*/ 0 h 6858000"/>
              <a:gd name="connsiteX2" fmla="*/ 0 w 4284372"/>
              <a:gd name="connsiteY2" fmla="*/ 6858000 h 6858000"/>
              <a:gd name="connsiteX3" fmla="*/ 4284372 w 42843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84372" h="6858000">
                <a:moveTo>
                  <a:pt x="4284372" y="0"/>
                </a:moveTo>
                <a:lnTo>
                  <a:pt x="0" y="0"/>
                </a:lnTo>
                <a:lnTo>
                  <a:pt x="0" y="6858000"/>
                </a:lnTo>
                <a:lnTo>
                  <a:pt x="4284372" y="6858000"/>
                </a:lnTo>
                <a:close/>
              </a:path>
            </a:pathLst>
          </a:cu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D7227F9-50F9-820B-69B7-924C02120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2330"/>
          <a:stretch/>
        </p:blipFill>
        <p:spPr>
          <a:xfrm>
            <a:off x="7810500" y="3025140"/>
            <a:ext cx="4381500" cy="38328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8D1E69-316E-A8E1-7ADA-040A0E4907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7273637" cy="164655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1069CA0-E0AB-99C6-10DB-13AAC019DD7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11363"/>
            <a:ext cx="7273638" cy="415575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213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left Imag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589277D-BC14-E7E0-5822-5575F563E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8039100" y="228600"/>
            <a:ext cx="4381500" cy="3924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DB1BDE-C8F3-ACC0-740B-CBD812877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75285"/>
            <a:ext cx="4896678" cy="3624984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28597A3-47D0-F393-55D9-07FFD951F39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586 w 6096586"/>
              <a:gd name="connsiteY0" fmla="*/ 0 h 6858000"/>
              <a:gd name="connsiteX1" fmla="*/ 4054426 w 6096586"/>
              <a:gd name="connsiteY1" fmla="*/ 0 h 6858000"/>
              <a:gd name="connsiteX2" fmla="*/ 6096586 w 6096586"/>
              <a:gd name="connsiteY2" fmla="*/ 6858000 h 6858000"/>
              <a:gd name="connsiteX3" fmla="*/ 586 w 6096586"/>
              <a:gd name="connsiteY3" fmla="*/ 6858000 h 6858000"/>
              <a:gd name="connsiteX4" fmla="*/ 586 w 6096586"/>
              <a:gd name="connsiteY4" fmla="*/ 3669792 h 6858000"/>
              <a:gd name="connsiteX5" fmla="*/ 586 w 6096586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4053840" y="0"/>
                </a:lnTo>
                <a:lnTo>
                  <a:pt x="6096000" y="6858000"/>
                </a:lnTo>
                <a:lnTo>
                  <a:pt x="950976" y="6858000"/>
                </a:lnTo>
                <a:lnTo>
                  <a:pt x="0" y="3669792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4BF260CE-C6E3-AE7A-DB8E-A72A1CF5B54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96000" y="4172990"/>
            <a:ext cx="4896677" cy="2309726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bg1"/>
                </a:solidFill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001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9111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6E20435-B9A5-359D-133D-5D3EED409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55" t="41988" r="53993" b="33420"/>
          <a:stretch/>
        </p:blipFill>
        <p:spPr>
          <a:xfrm rot="10800000">
            <a:off x="9198864" y="-5"/>
            <a:ext cx="2993136" cy="151790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B99CAE4-AA9B-52BA-7DE8-8245CE705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5445" t="24819" r="46503"/>
          <a:stretch/>
        </p:blipFill>
        <p:spPr>
          <a:xfrm rot="16200000">
            <a:off x="961221" y="4525179"/>
            <a:ext cx="1371600" cy="3294042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28DFE681-710B-6FE5-B8E0-3BC9DB9F1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10363201" cy="16296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FE383D3-6A16-1891-FF52-470B26B9404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499270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74B5EB04-CA6E-7417-56DF-A55B21E94B7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284891" y="2022250"/>
            <a:ext cx="499270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792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A783FA55-EF1D-66CF-8FD5-29086D71E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81" t="40714" r="61027" b="44471"/>
          <a:stretch/>
        </p:blipFill>
        <p:spPr>
          <a:xfrm rot="10800000" flipV="1">
            <a:off x="-26830" y="5950040"/>
            <a:ext cx="2513521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542CEFED-8DE0-0155-A5B6-A44051A6D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8883" t="18052" r="46636"/>
          <a:stretch/>
        </p:blipFill>
        <p:spPr>
          <a:xfrm rot="16200000" flipH="1" flipV="1">
            <a:off x="9553763" y="-952310"/>
            <a:ext cx="1685928" cy="3590547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57FC493E-284F-ADBA-D92D-883CAB13AD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125"/>
            <a:ext cx="10439401" cy="161701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B8B2035-4AA9-D25E-9F15-3ED36F734D1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331012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1"/>
            </a:lvl1pPr>
            <a:lvl2pPr>
              <a:spcBef>
                <a:spcPts val="0"/>
              </a:spcBef>
              <a:spcAft>
                <a:spcPts val="1200"/>
              </a:spcAft>
              <a:defRPr sz="1800" b="1"/>
            </a:lvl2pPr>
            <a:lvl3pPr>
              <a:spcBef>
                <a:spcPts val="0"/>
              </a:spcBef>
              <a:spcAft>
                <a:spcPts val="1200"/>
              </a:spcAft>
              <a:defRPr sz="1600" b="1"/>
            </a:lvl3pPr>
            <a:lvl4pPr>
              <a:spcBef>
                <a:spcPts val="0"/>
              </a:spcBef>
              <a:spcAft>
                <a:spcPts val="1200"/>
              </a:spcAft>
              <a:defRPr sz="1400" b="1"/>
            </a:lvl4pPr>
            <a:lvl5pPr>
              <a:spcBef>
                <a:spcPts val="0"/>
              </a:spcBef>
              <a:spcAft>
                <a:spcPts val="1200"/>
              </a:spcAft>
              <a:defRPr sz="1400" b="1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6A694422-6B3E-3D80-AC41-FD1CED52ACA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602310" y="2018120"/>
            <a:ext cx="675148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13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right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48DBD2A1-633E-7A22-751B-5CEFCA93F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7703" t="485" b="67543"/>
          <a:stretch/>
        </p:blipFill>
        <p:spPr>
          <a:xfrm rot="5400000">
            <a:off x="-115162" y="115164"/>
            <a:ext cx="1895058" cy="1664735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3E7BF4D0-D641-9859-157D-B9094EF3D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385" y="446313"/>
            <a:ext cx="5179615" cy="144874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115AE488-757F-4C5A-7733-85C1D1EA98D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5181600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0"/>
            </a:lvl1pPr>
            <a:lvl2pPr>
              <a:spcBef>
                <a:spcPts val="0"/>
              </a:spcBef>
              <a:spcAft>
                <a:spcPts val="1200"/>
              </a:spcAft>
              <a:defRPr sz="1800" b="0"/>
            </a:lvl2pPr>
            <a:lvl3pPr>
              <a:spcBef>
                <a:spcPts val="0"/>
              </a:spcBef>
              <a:spcAft>
                <a:spcPts val="1200"/>
              </a:spcAft>
              <a:defRPr sz="1600" b="0"/>
            </a:lvl3pPr>
            <a:lvl4pPr>
              <a:spcBef>
                <a:spcPts val="0"/>
              </a:spcBef>
              <a:spcAft>
                <a:spcPts val="1200"/>
              </a:spcAft>
              <a:defRPr sz="1400" b="0"/>
            </a:lvl4pPr>
            <a:lvl5pPr>
              <a:spcBef>
                <a:spcPts val="0"/>
              </a:spcBef>
              <a:spcAft>
                <a:spcPts val="1200"/>
              </a:spcAft>
              <a:defRPr sz="14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9DD264F-42B5-DBB0-9839-DB4C6827ED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76950" y="0"/>
            <a:ext cx="6115050" cy="6868886"/>
          </a:xfrm>
          <a:custGeom>
            <a:avLst/>
            <a:gdLst>
              <a:gd name="connsiteX0" fmla="*/ 0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0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2024742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3603171 h 6858000"/>
              <a:gd name="connsiteX3" fmla="*/ 6115050 w 6115050"/>
              <a:gd name="connsiteY3" fmla="*/ 6858000 h 6858000"/>
              <a:gd name="connsiteX4" fmla="*/ 0 w 6115050"/>
              <a:gd name="connsiteY4" fmla="*/ 6858000 h 6858000"/>
              <a:gd name="connsiteX5" fmla="*/ 2024742 w 6115050"/>
              <a:gd name="connsiteY5" fmla="*/ 0 h 6858000"/>
              <a:gd name="connsiteX0" fmla="*/ 2024742 w 6115050"/>
              <a:gd name="connsiteY0" fmla="*/ 0 h 6868886"/>
              <a:gd name="connsiteX1" fmla="*/ 6115050 w 6115050"/>
              <a:gd name="connsiteY1" fmla="*/ 0 h 6868886"/>
              <a:gd name="connsiteX2" fmla="*/ 6115050 w 6115050"/>
              <a:gd name="connsiteY2" fmla="*/ 3603171 h 6868886"/>
              <a:gd name="connsiteX3" fmla="*/ 5157107 w 6115050"/>
              <a:gd name="connsiteY3" fmla="*/ 6868886 h 6868886"/>
              <a:gd name="connsiteX4" fmla="*/ 0 w 6115050"/>
              <a:gd name="connsiteY4" fmla="*/ 6858000 h 6868886"/>
              <a:gd name="connsiteX5" fmla="*/ 2024742 w 6115050"/>
              <a:gd name="connsiteY5" fmla="*/ 0 h 6868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15050" h="6868886">
                <a:moveTo>
                  <a:pt x="2024742" y="0"/>
                </a:moveTo>
                <a:lnTo>
                  <a:pt x="6115050" y="0"/>
                </a:lnTo>
                <a:lnTo>
                  <a:pt x="6115050" y="3603171"/>
                </a:lnTo>
                <a:lnTo>
                  <a:pt x="5157107" y="6868886"/>
                </a:lnTo>
                <a:lnTo>
                  <a:pt x="0" y="6858000"/>
                </a:lnTo>
                <a:lnTo>
                  <a:pt x="2024742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008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45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06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eb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eb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eb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eb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F762E-762F-B87C-9D05-2414DB8F7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360" y="0"/>
            <a:ext cx="11978640" cy="3779520"/>
          </a:xfrm>
        </p:spPr>
        <p:txBody>
          <a:bodyPr>
            <a:normAutofit/>
          </a:bodyPr>
          <a:lstStyle/>
          <a:p>
            <a:r>
              <a:rPr lang="en-US" dirty="0"/>
              <a:t>Enhancement of Permanently Shadowed </a:t>
            </a:r>
            <a:r>
              <a:rPr lang="en-US" sz="4400" dirty="0"/>
              <a:t>Regions</a:t>
            </a:r>
            <a:r>
              <a:rPr lang="en-US" dirty="0"/>
              <a:t> (PSR) of Lunar Craters Captured by </a:t>
            </a:r>
            <a:br>
              <a:rPr lang="en-US" dirty="0"/>
            </a:br>
            <a:r>
              <a:rPr lang="en-US" dirty="0"/>
              <a:t>OHRC of </a:t>
            </a:r>
            <a:br>
              <a:rPr lang="en-US" dirty="0"/>
            </a:br>
            <a:r>
              <a:rPr lang="en-US" dirty="0"/>
              <a:t>Chandrayaan-2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F965DD-CA1B-3CEB-B781-199739963C23}"/>
              </a:ext>
            </a:extLst>
          </p:cNvPr>
          <p:cNvSpPr txBox="1"/>
          <p:nvPr/>
        </p:nvSpPr>
        <p:spPr>
          <a:xfrm>
            <a:off x="5002530" y="5334000"/>
            <a:ext cx="7048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NAME: YADLAPALLI SANKAR SAI NARAYANA</a:t>
            </a:r>
          </a:p>
          <a:p>
            <a:r>
              <a:rPr lang="en-IN" sz="2400" dirty="0">
                <a:solidFill>
                  <a:schemeClr val="bg1"/>
                </a:solidFill>
              </a:rPr>
              <a:t>ROLL NO:21VV1A1265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08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62B2F-534F-A196-1186-33D282CE3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365125"/>
            <a:ext cx="10363202" cy="1603462"/>
          </a:xfrm>
        </p:spPr>
        <p:txBody>
          <a:bodyPr/>
          <a:lstStyle/>
          <a:p>
            <a:r>
              <a:rPr lang="en-IN" dirty="0"/>
              <a:t>Image Enhancement Techniques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71586-1388-197C-1294-83D4DD85293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399" y="1968587"/>
            <a:ext cx="9860281" cy="391491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Adaptive Histogram Equalization</a:t>
            </a:r>
            <a:r>
              <a:rPr lang="en-IN" sz="2400" dirty="0"/>
              <a:t>: Increases contrast in low-light areas.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Noise Reduction</a:t>
            </a:r>
            <a:r>
              <a:rPr lang="en-IN" sz="2400" dirty="0"/>
              <a:t>: Non-Local Means (NLM) filtering to smooth noise without blurring details.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Contrast Adjustment</a:t>
            </a:r>
            <a:r>
              <a:rPr lang="en-IN" sz="2400" dirty="0"/>
              <a:t>: Stretching dynamic range for better visibility of shadowed features.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BM3D</a:t>
            </a:r>
            <a:r>
              <a:rPr lang="en-IN" sz="2400" dirty="0"/>
              <a:t>: Block-matching 3D filtering for efficient noise reduction.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F6EF25-1A43-B685-800B-85D36602EF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261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86DBB-D0DC-05D4-788C-E10EEF6B4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990" y="434225"/>
            <a:ext cx="9524998" cy="1499627"/>
          </a:xfrm>
        </p:spPr>
        <p:txBody>
          <a:bodyPr/>
          <a:lstStyle/>
          <a:p>
            <a:r>
              <a:rPr lang="en-IN" dirty="0"/>
              <a:t>Data Processing Workflow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9D2502-F7A7-039F-01A0-59462ADFF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0D938CB-6A38-A95A-560C-1C4F36E709EA}"/>
              </a:ext>
            </a:extLst>
          </p:cNvPr>
          <p:cNvSpPr>
            <a:spLocks noGrp="1" noChangeArrowheads="1"/>
          </p:cNvSpPr>
          <p:nvPr>
            <p:ph sz="quarter" idx="10"/>
          </p:nvPr>
        </p:nvSpPr>
        <p:spPr bwMode="auto">
          <a:xfrm>
            <a:off x="891990" y="2215874"/>
            <a:ext cx="1085805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Data acquisition from OHRC (raw PSR images).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Preprocessing (basic denoising, histogram adjustments).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Apply enhancement algorithms (luminance and contrast corrections).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4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Post-processing for further noise removal and clarity improvement. </a:t>
            </a:r>
          </a:p>
        </p:txBody>
      </p:sp>
    </p:spTree>
    <p:extLst>
      <p:ext uri="{BB962C8B-B14F-4D97-AF65-F5344CB8AC3E}">
        <p14:creationId xmlns:p14="http://schemas.microsoft.com/office/powerpoint/2010/main" val="2398406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ECED9-3D31-C7EF-C4E5-0D218F611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545" y="584477"/>
            <a:ext cx="10354052" cy="1209765"/>
          </a:xfrm>
        </p:spPr>
        <p:txBody>
          <a:bodyPr/>
          <a:lstStyle/>
          <a:p>
            <a:r>
              <a:rPr lang="en-US" dirty="0"/>
              <a:t>Case Study: Chandrayaan-2 OHRC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E50FF3-CE3C-DDFB-B8EA-5BA1668A10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86436FDF-EB12-4437-1ECE-C2CC431E41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0705" y="2386103"/>
            <a:ext cx="12320015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Raw Data Example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PSR images from Shackleton Crater.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Enhancement Results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Improved visibility of crater details.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Before vs. After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Clear distinction between raw and enhanced images,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4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showing noise reduction and improved contrast. </a:t>
            </a:r>
          </a:p>
        </p:txBody>
      </p:sp>
    </p:spTree>
    <p:extLst>
      <p:ext uri="{BB962C8B-B14F-4D97-AF65-F5344CB8AC3E}">
        <p14:creationId xmlns:p14="http://schemas.microsoft.com/office/powerpoint/2010/main" val="2323500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90666C-5446-A553-F9A7-80ED38704B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9829" y="630721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DE1A447-B2C4-CA94-E96F-A516D11100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243" y="2114969"/>
            <a:ext cx="11033759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Develop the first detailed PSR map of lunar poles.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Chandrayaan-2 Data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 enhanced OHRC images to map PSRs more accurately.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Applications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Landing site selection, mapping resource-rich regions (e.g., water ice). 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C6A51BA7-AEB5-0976-A590-0876ADF1E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3" y="437452"/>
            <a:ext cx="10354052" cy="1209765"/>
          </a:xfrm>
        </p:spPr>
        <p:txBody>
          <a:bodyPr/>
          <a:lstStyle/>
          <a:p>
            <a:r>
              <a:rPr lang="en-IN" dirty="0"/>
              <a:t>Image Map Generation</a:t>
            </a:r>
          </a:p>
        </p:txBody>
      </p:sp>
    </p:spTree>
    <p:extLst>
      <p:ext uri="{BB962C8B-B14F-4D97-AF65-F5344CB8AC3E}">
        <p14:creationId xmlns:p14="http://schemas.microsoft.com/office/powerpoint/2010/main" val="3627974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B9AD5-A623-75BF-2883-C64DB9016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Applications and </a:t>
            </a:r>
            <a:r>
              <a:rPr lang="en-IN" sz="4000" dirty="0"/>
              <a:t>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38835-6B76-241D-52C2-C808D38CB35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Landing Site Selection</a:t>
            </a:r>
            <a:r>
              <a:rPr lang="en-US" sz="2800" dirty="0"/>
              <a:t>: Enhanced images improve safety and resource identification for future missions.</a:t>
            </a:r>
          </a:p>
          <a:p>
            <a:r>
              <a:rPr lang="en-US" sz="2800" b="1" dirty="0"/>
              <a:t>Geomorphology</a:t>
            </a:r>
            <a:r>
              <a:rPr lang="en-US" sz="2800" dirty="0"/>
              <a:t>: Better understanding of crater structures and terrain within PSRs</a:t>
            </a:r>
          </a:p>
          <a:p>
            <a:r>
              <a:rPr lang="en-US" sz="2800" b="1" dirty="0"/>
              <a:t>Water Ice Exploration</a:t>
            </a:r>
            <a:r>
              <a:rPr lang="en-US" sz="2800" dirty="0"/>
              <a:t>: Higher clarity aids in identifying potential water ice deposits for future missions.</a:t>
            </a:r>
          </a:p>
          <a:p>
            <a:pPr marL="0" indent="0">
              <a:buNone/>
            </a:pPr>
            <a:endParaRPr lang="en-IN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3267B-BB9D-ECDA-F69D-531624C510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669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05419-1986-7897-21E0-A7272B583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Challenges and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B19C2-7F05-A0F5-8AA4-32E2A11B631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Data Volume</a:t>
            </a:r>
            <a:r>
              <a:rPr lang="en-US" sz="2800" dirty="0"/>
              <a:t>: Processing large amounts of raw OHRC data can be computationally expensive</a:t>
            </a:r>
          </a:p>
          <a:p>
            <a:r>
              <a:rPr lang="en-US" sz="2800" b="1" dirty="0"/>
              <a:t>Accuracy</a:t>
            </a:r>
            <a:r>
              <a:rPr lang="en-US" sz="2800" dirty="0"/>
              <a:t>: Balancing noise reduction without losing critical details.</a:t>
            </a:r>
          </a:p>
          <a:p>
            <a:r>
              <a:rPr lang="en-US" sz="2800" b="1" dirty="0"/>
              <a:t>Scalability</a:t>
            </a:r>
            <a:r>
              <a:rPr lang="en-US" sz="2800" dirty="0"/>
              <a:t>: Ensuring the enhancement algorithms work across various PSRs with different lighting conditions.</a:t>
            </a:r>
            <a:endParaRPr lang="en-IN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798E7-B843-E2DC-3C48-4E2288B7ED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081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E791A-7609-21F4-C598-8E9D326D3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Desired 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8784B-C307-9D7D-754C-B83AB7C1419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Software Development</a:t>
            </a:r>
            <a:r>
              <a:rPr lang="en-US" sz="2800" dirty="0"/>
              <a:t>: Creation of a robust tool for low-light image enhancement.</a:t>
            </a:r>
          </a:p>
          <a:p>
            <a:r>
              <a:rPr lang="en-US" sz="2800" b="1" dirty="0"/>
              <a:t>Final Product</a:t>
            </a:r>
            <a:r>
              <a:rPr lang="en-US" sz="2800" dirty="0"/>
              <a:t>: A high-resolution, enhanced map of lunar PSRs based on Chandrayaan-2 data.</a:t>
            </a:r>
          </a:p>
          <a:p>
            <a:r>
              <a:rPr lang="en-US" sz="2800" b="1" dirty="0"/>
              <a:t>Use Case</a:t>
            </a:r>
            <a:r>
              <a:rPr lang="en-US" sz="2800" dirty="0"/>
              <a:t>: Provide enhanced images for future lunar missions and research.</a:t>
            </a:r>
            <a:endParaRPr lang="en-IN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0D9B29-A8D7-CEB5-4B7B-485052BC51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67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CBA9-ED66-587F-D56C-2D1CB3073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Prospects and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58D75-24B8-4C17-6401-817529B89A8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Chandrayaan-3 and Beyond</a:t>
            </a:r>
            <a:r>
              <a:rPr lang="en-US" sz="2400" dirty="0"/>
              <a:t>: Further applications of enhanced PSR mapping for future missions.</a:t>
            </a:r>
          </a:p>
          <a:p>
            <a:r>
              <a:rPr lang="en-US" sz="2400" b="1" dirty="0"/>
              <a:t>Ongoing Research</a:t>
            </a:r>
            <a:r>
              <a:rPr lang="en-US" sz="2400" dirty="0"/>
              <a:t>: Continuation of research on lunar water ice and surface features.</a:t>
            </a:r>
          </a:p>
          <a:p>
            <a:r>
              <a:rPr lang="en-US" sz="2400" b="1" dirty="0"/>
              <a:t>Potential Missions</a:t>
            </a:r>
            <a:r>
              <a:rPr lang="en-US" sz="2400" dirty="0"/>
              <a:t>: Application to missions targeting resource extraction and exploration.</a:t>
            </a:r>
            <a:endParaRPr lang="en-IN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C8B45-493A-575E-4344-4B9318FDEC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956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575F1-CE27-9F35-7914-570B060F7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DA5D8-E990-3C87-6061-4A0B91E8B31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Summary</a:t>
            </a:r>
            <a:r>
              <a:rPr lang="en-US" sz="2800" dirty="0"/>
              <a:t>: Importance of enhancing PSR images for lunar exploration.</a:t>
            </a:r>
          </a:p>
          <a:p>
            <a:r>
              <a:rPr lang="en-US" sz="2800" b="1" dirty="0"/>
              <a:t>Key Takeaway</a:t>
            </a:r>
            <a:r>
              <a:rPr lang="en-US" sz="2800" dirty="0"/>
              <a:t>: Chandrayaan-2’s data, when enhanced, offers significant advantages in landing site selection and lunar research.</a:t>
            </a:r>
          </a:p>
          <a:p>
            <a:r>
              <a:rPr lang="en-US" sz="2800" b="1" dirty="0"/>
              <a:t>Next Steps</a:t>
            </a:r>
            <a:r>
              <a:rPr lang="en-US" sz="2800" dirty="0"/>
              <a:t>: Development of image enhancement tools and their integration into future lunar exploration plans.</a:t>
            </a:r>
          </a:p>
          <a:p>
            <a:pPr marL="0" indent="0">
              <a:buNone/>
            </a:pPr>
            <a:endParaRPr lang="en-IN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337B7-0983-91EA-CC46-05BAE169A1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9656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7B52831-0916-294C-0ACB-9774B9805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151" r="18577"/>
          <a:stretch/>
        </p:blipFill>
        <p:spPr>
          <a:xfrm flipH="1">
            <a:off x="0" y="0"/>
            <a:ext cx="5181600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82E216E-9EE0-9D3F-D692-083F575A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1515" y="374090"/>
            <a:ext cx="5057104" cy="362498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69932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74D05E-8A36-8D9F-519E-DB514A69D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15533"/>
            <a:ext cx="5181600" cy="2376868"/>
          </a:xfrm>
        </p:spPr>
        <p:txBody>
          <a:bodyPr/>
          <a:lstStyle/>
          <a:p>
            <a:r>
              <a:rPr lang="en-IN" dirty="0"/>
              <a:t>Introduction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C1E08-E337-110E-DB8E-41BA4A3341A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844800"/>
            <a:ext cx="5181600" cy="31289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Objective</a:t>
            </a:r>
            <a:r>
              <a:rPr lang="en-US" dirty="0"/>
              <a:t>: To enhance low-light images of PSR regions for improved interpretation and application.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255621-1D81-03E6-507B-CB20E0703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59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6FD5F-786B-1974-5F47-94CA02CFA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240" y="689995"/>
            <a:ext cx="6202680" cy="1798320"/>
          </a:xfrm>
        </p:spPr>
        <p:txBody>
          <a:bodyPr/>
          <a:lstStyle/>
          <a:p>
            <a:r>
              <a:rPr lang="en-IN" dirty="0"/>
              <a:t>Chandrayaan-2 Mission Overview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0FC459-9107-B2D2-E72E-C0B0F2D6E075}"/>
              </a:ext>
            </a:extLst>
          </p:cNvPr>
          <p:cNvSpPr txBox="1"/>
          <p:nvPr/>
        </p:nvSpPr>
        <p:spPr>
          <a:xfrm>
            <a:off x="0" y="3368195"/>
            <a:ext cx="859536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Mission Launch</a:t>
            </a:r>
            <a:r>
              <a:rPr lang="en-US" sz="2800" dirty="0">
                <a:solidFill>
                  <a:schemeClr val="bg1"/>
                </a:solidFill>
              </a:rPr>
              <a:t>: 22 July 2019 by ISRO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Key Objective</a:t>
            </a:r>
            <a:r>
              <a:rPr lang="en-US" sz="2800" dirty="0">
                <a:solidFill>
                  <a:schemeClr val="bg1"/>
                </a:solidFill>
              </a:rPr>
              <a:t>: Study lunar topography, search for water ice.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OHRC Overview</a:t>
            </a:r>
            <a:r>
              <a:rPr lang="en-US" sz="2800" dirty="0">
                <a:solidFill>
                  <a:schemeClr val="bg1"/>
                </a:solidFill>
              </a:rPr>
              <a:t>: 25 cm resolution, focused on capturing high-resolution images of lunar poles, including PSRs.</a:t>
            </a:r>
          </a:p>
          <a:p>
            <a:endParaRPr lang="en-IN" sz="28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161C77-046C-597E-321A-84ECA5051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3815" y="0"/>
            <a:ext cx="5708185" cy="379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742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DD59383-E6CD-CF57-B9CF-5820B1CEC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2942" y="746760"/>
            <a:ext cx="5872797" cy="1798321"/>
          </a:xfrm>
        </p:spPr>
        <p:txBody>
          <a:bodyPr>
            <a:normAutofit fontScale="90000"/>
          </a:bodyPr>
          <a:lstStyle/>
          <a:p>
            <a:r>
              <a:rPr lang="en-US" dirty="0"/>
              <a:t>OHRC: Key Features and Capabilities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672BC8-D7EC-066C-9025-5F29713D84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409883" y="2969030"/>
            <a:ext cx="5872797" cy="402613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dirty="0"/>
              <a:t>Resolution</a:t>
            </a:r>
            <a:r>
              <a:rPr lang="de-DE" dirty="0"/>
              <a:t>: 25 cm per pixel.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Target Areas</a:t>
            </a:r>
            <a:r>
              <a:rPr lang="en-US" dirty="0"/>
              <a:t>: Lunar poles, especially PSRs.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Unique Ability</a:t>
            </a:r>
            <a:r>
              <a:rPr lang="en-US" dirty="0"/>
              <a:t>: First high-res imaging of lunar shadow regions.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 Collected</a:t>
            </a:r>
            <a:r>
              <a:rPr lang="en-US" dirty="0"/>
              <a:t>: Over 4,000 images, including shadowed craters.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925346EB-40BA-1AEC-9FF7-828704AED00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12153" r="1215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6176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E4F0B-A6EB-861C-1C34-CAA9BDE47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740156"/>
            <a:ext cx="7273637" cy="1646555"/>
          </a:xfrm>
        </p:spPr>
        <p:txBody>
          <a:bodyPr/>
          <a:lstStyle/>
          <a:p>
            <a:r>
              <a:rPr lang="en-IN" dirty="0"/>
              <a:t>Permanently Shadowed Regions (PSRs)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97739-E0DF-24F3-7886-013A799A52C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65759" y="2768442"/>
            <a:ext cx="7273638" cy="4155757"/>
          </a:xfrm>
        </p:spPr>
        <p:txBody>
          <a:bodyPr/>
          <a:lstStyle/>
          <a:p>
            <a:pPr marL="2286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Definition</a:t>
            </a:r>
            <a:r>
              <a:rPr lang="en-US" dirty="0"/>
              <a:t>: Areas near lunar poles that never receive sunlight.</a:t>
            </a:r>
          </a:p>
          <a:p>
            <a:pPr marL="2286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Scientific Importance</a:t>
            </a:r>
            <a:r>
              <a:rPr lang="en-US" dirty="0"/>
              <a:t>: Potential for water ice deposits and resource extraction.</a:t>
            </a:r>
          </a:p>
          <a:p>
            <a:pPr marL="2286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Examples of Key PSRs</a:t>
            </a:r>
            <a:r>
              <a:rPr lang="en-US" dirty="0"/>
              <a:t>: Shackleton Crater (South Pole), Haworth Crater (North Pole).</a:t>
            </a:r>
            <a:endParaRPr lang="en-US" sz="2000" cap="none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0D061-7327-A55C-AF6A-A95C24DD8B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E22328-5A2E-EE1E-3486-CB0933681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517" y="228600"/>
            <a:ext cx="4552603" cy="5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0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08221-C29B-07A3-B569-B8B466B10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-1499234"/>
            <a:ext cx="5745480" cy="4211954"/>
          </a:xfrm>
        </p:spPr>
        <p:txBody>
          <a:bodyPr/>
          <a:lstStyle/>
          <a:p>
            <a:r>
              <a:rPr lang="en-IN" dirty="0"/>
              <a:t>Challenges of Imaging PSRs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292890C-41F9-A967-89E8-78EF91D06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080" y="-68810"/>
            <a:ext cx="4693920" cy="3529264"/>
          </a:xfrm>
          <a:prstGeom prst="rect">
            <a:avLst/>
          </a:prstGeom>
        </p:spPr>
      </p:pic>
      <p:sp>
        <p:nvSpPr>
          <p:cNvPr id="18" name="Rectangle 2">
            <a:extLst>
              <a:ext uri="{FF2B5EF4-FFF2-40B4-BE49-F238E27FC236}">
                <a16:creationId xmlns:a16="http://schemas.microsoft.com/office/drawing/2014/main" id="{8008E591-DDD9-445A-92A9-71424F79334E}"/>
              </a:ext>
            </a:extLst>
          </p:cNvPr>
          <p:cNvSpPr>
            <a:spLocks noGrp="1" noChangeArrowheads="1"/>
          </p:cNvSpPr>
          <p:nvPr>
            <p:ph sz="quarter" idx="10"/>
          </p:nvPr>
        </p:nvSpPr>
        <p:spPr bwMode="auto">
          <a:xfrm>
            <a:off x="0" y="3866713"/>
            <a:ext cx="1031635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Low Light Conditions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PSRs receive minimal sunlight,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400" dirty="0">
                <a:latin typeface="Arial" panose="020B0604020202020204" pitchFamily="34" charset="0"/>
              </a:rPr>
              <a:t>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making them extremely dark.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Low SNR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Signals are weak due to the lack of light, resulting in high noise levels.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Challenges for OHRC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 Difficulty in capturing clear, interpretable images of shadowed regions. </a:t>
            </a:r>
          </a:p>
        </p:txBody>
      </p:sp>
    </p:spTree>
    <p:extLst>
      <p:ext uri="{BB962C8B-B14F-4D97-AF65-F5344CB8AC3E}">
        <p14:creationId xmlns:p14="http://schemas.microsoft.com/office/powerpoint/2010/main" val="1760417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2D586-3F7C-3202-E4F4-1F65B9A7D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365125"/>
            <a:ext cx="10363201" cy="1629601"/>
          </a:xfrm>
        </p:spPr>
        <p:txBody>
          <a:bodyPr/>
          <a:lstStyle/>
          <a:p>
            <a:r>
              <a:rPr lang="en-IN" dirty="0"/>
              <a:t>Problem Statement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DADF2-8E4D-6C0E-0FA2-C5228AF29C1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399" y="2022250"/>
            <a:ext cx="4992709" cy="374718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Core Challenge</a:t>
            </a:r>
            <a:r>
              <a:rPr lang="en-US" dirty="0"/>
              <a:t>: Low-light images from OHRC have poor SNR and are difficult to analyze.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Objective</a:t>
            </a:r>
            <a:r>
              <a:rPr lang="en-US" dirty="0"/>
              <a:t>: Enhance image quality while maintaining data integrity.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Specific Issues</a:t>
            </a:r>
            <a:r>
              <a:rPr lang="en-US" dirty="0"/>
              <a:t>: Noise, lack of contrast, and inadequate brightness in PSRs.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DF5BAC3-BECF-2008-484C-CF19241542A7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5907108" y="0"/>
            <a:ext cx="6219449" cy="580644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4FFC83-A1E8-FCEA-2C47-38C5ADAEA1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403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DB0AE-5ADD-1975-6BDD-386089250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8" y="365125"/>
            <a:ext cx="10439401" cy="1617017"/>
          </a:xfrm>
        </p:spPr>
        <p:txBody>
          <a:bodyPr/>
          <a:lstStyle/>
          <a:p>
            <a:r>
              <a:rPr lang="en-US" dirty="0"/>
              <a:t>Available Solutions for Low-Light Enhancement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1C2F4A-ABC8-39B2-B7BB-36C02B7A454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398" y="2018120"/>
            <a:ext cx="10439401" cy="374718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Common Algorithms</a:t>
            </a:r>
            <a:r>
              <a:rPr lang="en-IN" dirty="0"/>
              <a:t>: Histogram equalization, Gaussian denoising, contrast stretching.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Limitations</a:t>
            </a:r>
            <a:r>
              <a:rPr lang="en-IN" dirty="0"/>
              <a:t>: These general methods are not optimized for Chandrayaan-2’s specific lunar conditions.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Need for Custom Solutions</a:t>
            </a:r>
            <a:r>
              <a:rPr lang="en-IN" dirty="0"/>
              <a:t>: PSRs have unique lighting and noise properties, requiring tailored approaches.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7E5DB-AFB6-9088-87C9-1F671C0B0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699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EAA13-E02F-EB47-E510-E3F48A95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385" y="446313"/>
            <a:ext cx="6475015" cy="1448747"/>
          </a:xfrm>
        </p:spPr>
        <p:txBody>
          <a:bodyPr/>
          <a:lstStyle/>
          <a:p>
            <a:r>
              <a:rPr lang="en-IN" dirty="0"/>
              <a:t>Proposed Solution: PSR Image Enhancement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DD930B-FB1B-543D-6828-8C31F30BB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2061A84-2624-57F5-111F-449B3118F1C9}"/>
              </a:ext>
            </a:extLst>
          </p:cNvPr>
          <p:cNvSpPr>
            <a:spLocks noGrp="1" noChangeArrowheads="1"/>
          </p:cNvSpPr>
          <p:nvPr>
            <p:ph sz="quarter" idx="10"/>
          </p:nvPr>
        </p:nvSpPr>
        <p:spPr bwMode="auto">
          <a:xfrm>
            <a:off x="123905" y="2085362"/>
            <a:ext cx="6475015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 Approach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Algorithms developed specifically for OHRC data, focusing on improving SNR and contrast.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Techniques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Adaptive histogram equalization, noise suppression using BM3D, and luminance enhancement.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Extract maximum visual information while reducing artifacts. 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E044A79E-1AB5-E6A1-A512-3D2C27397CC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5489" r="5489"/>
          <a:stretch>
            <a:fillRect/>
          </a:stretch>
        </p:blipFill>
        <p:spPr>
          <a:xfrm>
            <a:off x="6076950" y="0"/>
            <a:ext cx="6115050" cy="6869113"/>
          </a:xfrm>
        </p:spPr>
      </p:pic>
    </p:spTree>
    <p:extLst>
      <p:ext uri="{BB962C8B-B14F-4D97-AF65-F5344CB8AC3E}">
        <p14:creationId xmlns:p14="http://schemas.microsoft.com/office/powerpoint/2010/main" val="15174470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22318419_win32_SL_V9" id="{8502042B-488E-4F33-AD20-77B40A1BC1AA}" vid="{A90C26AF-23CA-48C5-BFF9-84DC7B1C91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B045227-5724-4DBF-9712-031B1BFB2C3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7B39BD0-040C-43BE-B0E4-512B09E8003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2457D9-12AC-4794-A05E-F1B90FCD8D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Minimalist sales pitch</Template>
  <TotalTime>69</TotalTime>
  <Words>815</Words>
  <Application>Microsoft Office PowerPoint</Application>
  <PresentationFormat>Widescreen</PresentationFormat>
  <Paragraphs>111</Paragraphs>
  <Slides>19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Tenorite</vt:lpstr>
      <vt:lpstr>Custom</vt:lpstr>
      <vt:lpstr>Enhancement of Permanently Shadowed Regions (PSR) of Lunar Craters Captured by  OHRC of  Chandrayaan-2</vt:lpstr>
      <vt:lpstr>Introduction</vt:lpstr>
      <vt:lpstr>Chandrayaan-2 Mission Overview</vt:lpstr>
      <vt:lpstr>OHRC: Key Features and Capabilities</vt:lpstr>
      <vt:lpstr>Permanently Shadowed Regions (PSRs)</vt:lpstr>
      <vt:lpstr>Challenges of Imaging PSRs</vt:lpstr>
      <vt:lpstr>Problem Statement</vt:lpstr>
      <vt:lpstr>Available Solutions for Low-Light Enhancement</vt:lpstr>
      <vt:lpstr>Proposed Solution: PSR Image Enhancement</vt:lpstr>
      <vt:lpstr>Image Enhancement Techniques</vt:lpstr>
      <vt:lpstr>Data Processing Workflow</vt:lpstr>
      <vt:lpstr>Case Study: Chandrayaan-2 OHRC Data</vt:lpstr>
      <vt:lpstr>Image Map Generation</vt:lpstr>
      <vt:lpstr>Applications and Benefits</vt:lpstr>
      <vt:lpstr>Challenges and Limitations</vt:lpstr>
      <vt:lpstr>Desired Outcome</vt:lpstr>
      <vt:lpstr>Future Prospects and Research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 chandu</dc:creator>
  <cp:lastModifiedBy>sai chandu</cp:lastModifiedBy>
  <cp:revision>1</cp:revision>
  <dcterms:created xsi:type="dcterms:W3CDTF">2024-10-24T15:46:39Z</dcterms:created>
  <dcterms:modified xsi:type="dcterms:W3CDTF">2024-10-24T16:56:24Z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